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9" autoAdjust="0"/>
    <p:restoredTop sz="94660"/>
  </p:normalViewPr>
  <p:slideViewPr>
    <p:cSldViewPr>
      <p:cViewPr>
        <p:scale>
          <a:sx n="46" d="100"/>
          <a:sy n="46" d="100"/>
        </p:scale>
        <p:origin x="-2064"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2B545BA-6D57-46F3-9BB5-5534F1F838EB}"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276346-A15F-4A61-9411-6DCE59810EA1}" type="slidenum">
              <a:rPr lang="tr-TR" smtClean="0"/>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2B545BA-6D57-46F3-9BB5-5534F1F838EB}"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2B545BA-6D57-46F3-9BB5-5534F1F838EB}"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2B545BA-6D57-46F3-9BB5-5534F1F838EB}" type="datetimeFigureOut">
              <a:rPr lang="tr-TR" smtClean="0"/>
              <a:t>26.10.2018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F2B545BA-6D57-46F3-9BB5-5534F1F838EB}" type="datetimeFigureOut">
              <a:rPr lang="tr-TR" smtClean="0"/>
              <a:t>26.10.2018</a:t>
            </a:fld>
            <a:endParaRPr lang="tr-TR"/>
          </a:p>
        </p:txBody>
      </p:sp>
      <p:sp>
        <p:nvSpPr>
          <p:cNvPr id="91" name="Footer Placeholder 90"/>
          <p:cNvSpPr>
            <a:spLocks noGrp="1"/>
          </p:cNvSpPr>
          <p:nvPr>
            <p:ph type="ftr" sz="quarter" idx="11"/>
          </p:nvPr>
        </p:nvSpPr>
        <p:spPr/>
        <p:txBody>
          <a:bodyPr/>
          <a:lstStyle/>
          <a:p>
            <a:endParaRPr lang="tr-TR"/>
          </a:p>
        </p:txBody>
      </p:sp>
      <p:sp>
        <p:nvSpPr>
          <p:cNvPr id="92" name="Slide Number Placeholder 91"/>
          <p:cNvSpPr>
            <a:spLocks noGrp="1"/>
          </p:cNvSpPr>
          <p:nvPr>
            <p:ph type="sldNum" sz="quarter" idx="12"/>
          </p:nvPr>
        </p:nvSpPr>
        <p:spPr/>
        <p:txBody>
          <a:bodyPr/>
          <a:lstStyle/>
          <a:p>
            <a:fld id="{4A276346-A15F-4A61-9411-6DCE59810EA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2B545BA-6D57-46F3-9BB5-5534F1F838EB}" type="datetimeFigureOut">
              <a:rPr lang="tr-TR" smtClean="0"/>
              <a:t>26.10.2018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F2B545BA-6D57-46F3-9BB5-5534F1F838EB}" type="datetimeFigureOut">
              <a:rPr lang="tr-TR" smtClean="0"/>
              <a:t>26.10.2018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F2B545BA-6D57-46F3-9BB5-5534F1F838EB}" type="datetimeFigureOut">
              <a:rPr lang="tr-TR" smtClean="0"/>
              <a:t>26.10.2018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545BA-6D57-46F3-9BB5-5534F1F838EB}" type="datetimeFigureOut">
              <a:rPr lang="tr-TR" smtClean="0"/>
              <a:t>26.10.2018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A276346-A15F-4A61-9411-6DCE59810EA1}"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B545BA-6D57-46F3-9BB5-5534F1F838EB}" type="datetimeFigureOut">
              <a:rPr lang="tr-TR" smtClean="0"/>
              <a:t>26.10.2018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A276346-A15F-4A61-9411-6DCE59810EA1}" type="slidenum">
              <a:rPr lang="tr-TR" smtClean="0"/>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5" name="Date Placeholder 4"/>
          <p:cNvSpPr>
            <a:spLocks noGrp="1"/>
          </p:cNvSpPr>
          <p:nvPr>
            <p:ph type="dt" sz="half" idx="10"/>
          </p:nvPr>
        </p:nvSpPr>
        <p:spPr/>
        <p:txBody>
          <a:bodyPr/>
          <a:lstStyle/>
          <a:p>
            <a:fld id="{F2B545BA-6D57-46F3-9BB5-5534F1F838EB}" type="datetimeFigureOut">
              <a:rPr lang="tr-TR" smtClean="0"/>
              <a:t>26.10.2018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A276346-A15F-4A61-9411-6DCE59810EA1}" type="slidenum">
              <a:rPr lang="tr-TR" smtClean="0"/>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2B545BA-6D57-46F3-9BB5-5534F1F838EB}" type="datetimeFigureOut">
              <a:rPr lang="tr-TR" smtClean="0"/>
              <a:t>26.10.2018</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A276346-A15F-4A61-9411-6DCE59810EA1}"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ogrenme.iskur.gov.tr/oyscontent/Courses/Course162/e-ogrenme.swf" TargetMode="External"/><Relationship Id="rId2" Type="http://schemas.openxmlformats.org/officeDocument/2006/relationships/hyperlink" Target="http://mebk12.meb.gov.tr/meb_iys_dosyalar/05/01/970069/dosyalar/2013_09/24023507_meslekseimi.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MESLEĞİMİ NASIL SEÇMELİYİM?</a:t>
            </a:r>
            <a:endParaRPr lang="tr-TR" dirty="0"/>
          </a:p>
        </p:txBody>
      </p:sp>
      <p:sp>
        <p:nvSpPr>
          <p:cNvPr id="3" name="Alt Başlık 2"/>
          <p:cNvSpPr>
            <a:spLocks noGrp="1"/>
          </p:cNvSpPr>
          <p:nvPr>
            <p:ph type="subTitle" idx="1"/>
          </p:nvPr>
        </p:nvSpPr>
        <p:spPr/>
        <p:txBody>
          <a:bodyPr>
            <a:normAutofit lnSpcReduction="10000"/>
          </a:bodyPr>
          <a:lstStyle/>
          <a:p>
            <a:endParaRPr lang="tr-TR" dirty="0" smtClean="0"/>
          </a:p>
          <a:p>
            <a:r>
              <a:rPr lang="tr-TR" dirty="0" smtClean="0"/>
              <a:t>Diyarbakır-Sur Şehit Hava Pilot Oğuz Yenen İmam Hatip Ortaokulu</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905000"/>
            <a:ext cx="3672408" cy="3108176"/>
          </a:xfrm>
          <a:prstGeom prst="ellipse">
            <a:avLst/>
          </a:prstGeom>
          <a:ln>
            <a:noFill/>
          </a:ln>
          <a:effectLst>
            <a:softEdge rad="112500"/>
          </a:effectLst>
        </p:spPr>
      </p:pic>
    </p:spTree>
    <p:extLst>
      <p:ext uri="{BB962C8B-B14F-4D97-AF65-F5344CB8AC3E}">
        <p14:creationId xmlns:p14="http://schemas.microsoft.com/office/powerpoint/2010/main" val="277874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Howerd</a:t>
            </a:r>
            <a:r>
              <a:rPr lang="tr-TR" dirty="0" smtClean="0"/>
              <a:t> </a:t>
            </a:r>
            <a:r>
              <a:rPr lang="tr-TR" dirty="0" err="1" smtClean="0"/>
              <a:t>Gardner’ın</a:t>
            </a:r>
            <a:r>
              <a:rPr lang="tr-TR" dirty="0" smtClean="0"/>
              <a:t> Çoklu Zeka Kuramı</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err="1" smtClean="0"/>
              <a:t>Gardner</a:t>
            </a:r>
            <a:r>
              <a:rPr lang="tr-TR" sz="2800" b="1" dirty="0" smtClean="0"/>
              <a:t>, bilişsel yeteneklerin geniş bir yelpazeden oluştuğunu söyler: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636912"/>
            <a:ext cx="6192688" cy="38164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266588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İçerik Yer Tutucusu 2"/>
          <p:cNvSpPr>
            <a:spLocks noGrp="1"/>
          </p:cNvSpPr>
          <p:nvPr>
            <p:ph idx="1"/>
          </p:nvPr>
        </p:nvSpPr>
        <p:spPr>
          <a:xfrm>
            <a:off x="457200" y="620688"/>
            <a:ext cx="8229600" cy="5505475"/>
          </a:xfrm>
        </p:spPr>
        <p:txBody>
          <a:bodyPr>
            <a:normAutofit/>
          </a:bodyPr>
          <a:lstStyle/>
          <a:p>
            <a:r>
              <a:rPr lang="tr-TR" sz="2800" b="1" u="sng" dirty="0" smtClean="0"/>
              <a:t>İlgiler</a:t>
            </a:r>
          </a:p>
          <a:p>
            <a:r>
              <a:rPr lang="tr-TR" dirty="0"/>
              <a:t>H</a:t>
            </a:r>
            <a:r>
              <a:rPr lang="tr-TR" dirty="0" smtClean="0"/>
              <a:t>erhangi </a:t>
            </a:r>
            <a:r>
              <a:rPr lang="tr-TR" dirty="0"/>
              <a:t>bir zorlama olmadığı ya da kendisine bir ödül vaat edilmediği halde bir kimse kendiliğinden bazı faaliyetlere girişiyor ve bundan doyum sağlıyorsa bu kimsenin o faaliyete karşı ilgisinin olduğu söylenebilir</a:t>
            </a:r>
            <a:r>
              <a:rPr lang="tr-TR" dirty="0" smtClean="0"/>
              <a:t>.</a:t>
            </a:r>
          </a:p>
          <a:p>
            <a:endParaRPr lang="tr-TR" dirty="0"/>
          </a:p>
          <a:p>
            <a:r>
              <a:rPr lang="tr-TR" dirty="0"/>
              <a:t>Eğer yapmaktan hoşlanmadığımız bir etkinliğin yer aldığı mesleği seçersek ne kadar yetenekli ve çalışkan olursak olalım o mesleği yaparken mutlu olamayız. Bu da bir süre sonra iş başarımızı etkiler. </a:t>
            </a:r>
          </a:p>
        </p:txBody>
      </p:sp>
    </p:spTree>
    <p:extLst>
      <p:ext uri="{BB962C8B-B14F-4D97-AF65-F5344CB8AC3E}">
        <p14:creationId xmlns:p14="http://schemas.microsoft.com/office/powerpoint/2010/main" val="12358011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720"/>
            <a:ext cx="8229600" cy="5472608"/>
          </a:xfrm>
        </p:spPr>
        <p:txBody>
          <a:bodyPr>
            <a:normAutofit/>
          </a:bodyPr>
          <a:lstStyle/>
          <a:p>
            <a:r>
              <a:rPr lang="tr-TR" dirty="0" smtClean="0"/>
              <a:t>Temel </a:t>
            </a:r>
            <a:r>
              <a:rPr lang="tr-TR" dirty="0"/>
              <a:t>Bilimler </a:t>
            </a:r>
            <a:r>
              <a:rPr lang="tr-TR" dirty="0" smtClean="0"/>
              <a:t>İlgisi</a:t>
            </a:r>
            <a:endParaRPr lang="tr-TR" dirty="0"/>
          </a:p>
          <a:p>
            <a:r>
              <a:rPr lang="tr-TR" dirty="0" smtClean="0"/>
              <a:t>Sosyal </a:t>
            </a:r>
            <a:r>
              <a:rPr lang="tr-TR" dirty="0"/>
              <a:t>Bilimler </a:t>
            </a:r>
            <a:r>
              <a:rPr lang="tr-TR" dirty="0" smtClean="0"/>
              <a:t>İlgisi</a:t>
            </a:r>
          </a:p>
          <a:p>
            <a:r>
              <a:rPr lang="tr-TR" dirty="0" smtClean="0"/>
              <a:t>Canlı </a:t>
            </a:r>
            <a:r>
              <a:rPr lang="tr-TR" dirty="0"/>
              <a:t>Varlık </a:t>
            </a:r>
            <a:r>
              <a:rPr lang="tr-TR" dirty="0" smtClean="0"/>
              <a:t>İlgisi</a:t>
            </a:r>
          </a:p>
          <a:p>
            <a:r>
              <a:rPr lang="tr-TR" dirty="0" smtClean="0"/>
              <a:t>Mekanik İlgisi</a:t>
            </a:r>
            <a:endParaRPr lang="tr-TR" dirty="0"/>
          </a:p>
          <a:p>
            <a:r>
              <a:rPr lang="tr-TR" dirty="0" smtClean="0"/>
              <a:t>İkna İlgisi</a:t>
            </a:r>
          </a:p>
          <a:p>
            <a:r>
              <a:rPr lang="tr-TR" dirty="0" smtClean="0"/>
              <a:t>Ticaret İlgisi</a:t>
            </a:r>
          </a:p>
          <a:p>
            <a:r>
              <a:rPr lang="tr-TR" dirty="0" smtClean="0"/>
              <a:t>İş </a:t>
            </a:r>
            <a:r>
              <a:rPr lang="tr-TR" dirty="0"/>
              <a:t>Ayrıntıları </a:t>
            </a:r>
            <a:r>
              <a:rPr lang="tr-TR" dirty="0" smtClean="0"/>
              <a:t>İlgisi</a:t>
            </a:r>
          </a:p>
          <a:p>
            <a:r>
              <a:rPr lang="tr-TR" dirty="0" smtClean="0"/>
              <a:t>Edebiyat İlgisi</a:t>
            </a:r>
          </a:p>
          <a:p>
            <a:r>
              <a:rPr lang="tr-TR" dirty="0" smtClean="0"/>
              <a:t>Güzel </a:t>
            </a:r>
            <a:r>
              <a:rPr lang="tr-TR" dirty="0"/>
              <a:t>Sanatlar </a:t>
            </a:r>
            <a:r>
              <a:rPr lang="tr-TR" dirty="0" smtClean="0"/>
              <a:t>İlgisi</a:t>
            </a:r>
            <a:endParaRPr lang="tr-TR" dirty="0"/>
          </a:p>
          <a:p>
            <a:r>
              <a:rPr lang="tr-TR" dirty="0" smtClean="0"/>
              <a:t>Müzik İlgisi</a:t>
            </a:r>
          </a:p>
          <a:p>
            <a:r>
              <a:rPr lang="tr-TR" dirty="0" smtClean="0"/>
              <a:t>Sosyal </a:t>
            </a:r>
            <a:r>
              <a:rPr lang="tr-TR" dirty="0"/>
              <a:t>Yardım </a:t>
            </a:r>
            <a:r>
              <a:rPr lang="tr-TR" dirty="0" smtClean="0"/>
              <a:t>İlgisi</a:t>
            </a:r>
            <a:endParaRPr lang="tr-TR" dirty="0"/>
          </a:p>
        </p:txBody>
      </p:sp>
      <p:pic>
        <p:nvPicPr>
          <p:cNvPr id="4099" name="Picture 3" descr="C:\Users\Gamze\AppData\Local\Microsoft\Windows\Temporary Internet Files\Content.IE5\1Z0WRT1E\music[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908720"/>
            <a:ext cx="4032448"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432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normAutofit/>
          </a:bodyPr>
          <a:lstStyle/>
          <a:p>
            <a:r>
              <a:rPr lang="tr-TR" sz="2800" b="1" u="sng" dirty="0" smtClean="0"/>
              <a:t>Değerler…</a:t>
            </a:r>
          </a:p>
          <a:p>
            <a:endParaRPr lang="tr-TR" dirty="0" smtClean="0"/>
          </a:p>
          <a:p>
            <a:r>
              <a:rPr lang="tr-TR" dirty="0" smtClean="0"/>
              <a:t>Meslek </a:t>
            </a:r>
            <a:r>
              <a:rPr lang="tr-TR" dirty="0"/>
              <a:t>faaliyetlerinin sonunda beklenen doyum genellikle “ meslek değeri” olarak adlandırılır. </a:t>
            </a:r>
            <a:endParaRPr lang="tr-TR" dirty="0" smtClean="0"/>
          </a:p>
          <a:p>
            <a:endParaRPr lang="tr-TR" dirty="0"/>
          </a:p>
          <a:p>
            <a:r>
              <a:rPr lang="tr-TR" dirty="0" smtClean="0"/>
              <a:t>Bir </a:t>
            </a:r>
            <a:r>
              <a:rPr lang="tr-TR" dirty="0"/>
              <a:t>kimsenin “Ben ne için çalışıyorum”, “Mesleğimden, hayattan ne bekliyorum” gibi sorulara verdiği cevaplar o kişinin meslek değerini yansıtır. Bu cevaplar “Yeteneklerimi geliştirmek için”, “Sevdiğim faaliyetleri yapıp mutlu olmak için” ya da “ “Çok para kazanıp zengin olmak için”... </a:t>
            </a:r>
            <a:r>
              <a:rPr lang="tr-TR" dirty="0" err="1"/>
              <a:t>vb</a:t>
            </a:r>
            <a:r>
              <a:rPr lang="tr-TR" dirty="0"/>
              <a:t> olabilir. </a:t>
            </a:r>
          </a:p>
        </p:txBody>
      </p:sp>
    </p:spTree>
    <p:extLst>
      <p:ext uri="{BB962C8B-B14F-4D97-AF65-F5344CB8AC3E}">
        <p14:creationId xmlns:p14="http://schemas.microsoft.com/office/powerpoint/2010/main" val="5376497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Başlıca Değer Alanları</a:t>
            </a:r>
            <a:endParaRPr lang="tr-TR" dirty="0"/>
          </a:p>
        </p:txBody>
      </p:sp>
      <p:sp>
        <p:nvSpPr>
          <p:cNvPr id="3" name="İçerik Yer Tutucusu 2"/>
          <p:cNvSpPr>
            <a:spLocks noGrp="1"/>
          </p:cNvSpPr>
          <p:nvPr>
            <p:ph idx="1"/>
          </p:nvPr>
        </p:nvSpPr>
        <p:spPr/>
        <p:txBody>
          <a:bodyPr/>
          <a:lstStyle/>
          <a:p>
            <a:r>
              <a:rPr lang="tr-TR" dirty="0" smtClean="0"/>
              <a:t>Yeteneği kullanma</a:t>
            </a:r>
          </a:p>
          <a:p>
            <a:r>
              <a:rPr lang="tr-TR" dirty="0" smtClean="0"/>
              <a:t>Yaratıcılık</a:t>
            </a:r>
          </a:p>
          <a:p>
            <a:r>
              <a:rPr lang="tr-TR" dirty="0" smtClean="0"/>
              <a:t>Yarışma</a:t>
            </a:r>
          </a:p>
          <a:p>
            <a:r>
              <a:rPr lang="tr-TR" dirty="0" smtClean="0"/>
              <a:t>İşbirliği</a:t>
            </a:r>
          </a:p>
          <a:p>
            <a:r>
              <a:rPr lang="tr-TR" dirty="0" smtClean="0"/>
              <a:t>Değişiklik</a:t>
            </a:r>
          </a:p>
          <a:p>
            <a:r>
              <a:rPr lang="tr-TR" dirty="0" smtClean="0"/>
              <a:t>Düzenli yaşam</a:t>
            </a:r>
          </a:p>
          <a:p>
            <a:r>
              <a:rPr lang="tr-TR" dirty="0" smtClean="0"/>
              <a:t>Liderlik</a:t>
            </a:r>
          </a:p>
          <a:p>
            <a:r>
              <a:rPr lang="tr-TR" dirty="0" smtClean="0"/>
              <a:t>Ün sahibi olma</a:t>
            </a:r>
          </a:p>
          <a:p>
            <a:r>
              <a:rPr lang="tr-TR" dirty="0" smtClean="0"/>
              <a:t>Kazanç</a:t>
            </a:r>
          </a:p>
        </p:txBody>
      </p:sp>
    </p:spTree>
    <p:extLst>
      <p:ext uri="{BB962C8B-B14F-4D97-AF65-F5344CB8AC3E}">
        <p14:creationId xmlns:p14="http://schemas.microsoft.com/office/powerpoint/2010/main" val="10327798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Meslekleri Tanırken…</a:t>
            </a:r>
            <a:endParaRPr lang="tr-TR" dirty="0"/>
          </a:p>
        </p:txBody>
      </p:sp>
      <p:sp>
        <p:nvSpPr>
          <p:cNvPr id="3" name="İçerik Yer Tutucusu 2"/>
          <p:cNvSpPr>
            <a:spLocks noGrp="1"/>
          </p:cNvSpPr>
          <p:nvPr>
            <p:ph idx="1"/>
          </p:nvPr>
        </p:nvSpPr>
        <p:spPr/>
        <p:txBody>
          <a:bodyPr/>
          <a:lstStyle/>
          <a:p>
            <a:r>
              <a:rPr lang="tr-TR" dirty="0" smtClean="0"/>
              <a:t>Mesleğin gerektirdiği genel özellikler</a:t>
            </a:r>
          </a:p>
          <a:p>
            <a:r>
              <a:rPr lang="tr-TR" dirty="0" smtClean="0"/>
              <a:t>Çalışma ortamı ve koşulları</a:t>
            </a:r>
          </a:p>
          <a:p>
            <a:r>
              <a:rPr lang="tr-TR" dirty="0" smtClean="0"/>
              <a:t>Meslek eğitiminin verildiği yerler, meslek eğitimine giriş koşulları</a:t>
            </a:r>
          </a:p>
          <a:p>
            <a:r>
              <a:rPr lang="tr-TR" dirty="0" smtClean="0"/>
              <a:t>Eğitimin süresi ve içeriği</a:t>
            </a:r>
          </a:p>
          <a:p>
            <a:r>
              <a:rPr lang="tr-TR" dirty="0" smtClean="0"/>
              <a:t>Eğitim sonunda alınan diploma-belge</a:t>
            </a:r>
          </a:p>
          <a:p>
            <a:r>
              <a:rPr lang="tr-TR" dirty="0" smtClean="0"/>
              <a:t>Çalışma alanları ve iş bulma olanakları</a:t>
            </a:r>
          </a:p>
          <a:p>
            <a:r>
              <a:rPr lang="tr-TR" smtClean="0"/>
              <a:t>Mesleğin getireceği kazanç</a:t>
            </a:r>
            <a:endParaRPr lang="tr-TR" dirty="0" smtClean="0"/>
          </a:p>
        </p:txBody>
      </p:sp>
    </p:spTree>
    <p:extLst>
      <p:ext uri="{BB962C8B-B14F-4D97-AF65-F5344CB8AC3E}">
        <p14:creationId xmlns:p14="http://schemas.microsoft.com/office/powerpoint/2010/main" val="7229690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Meslek seçimi yapılırken bireyi etkileyen diğer faktörler…</a:t>
            </a:r>
            <a:endParaRPr lang="tr-TR" dirty="0"/>
          </a:p>
        </p:txBody>
      </p:sp>
      <p:sp>
        <p:nvSpPr>
          <p:cNvPr id="3" name="İçerik Yer Tutucusu 2"/>
          <p:cNvSpPr>
            <a:spLocks noGrp="1"/>
          </p:cNvSpPr>
          <p:nvPr>
            <p:ph idx="1"/>
          </p:nvPr>
        </p:nvSpPr>
        <p:spPr/>
        <p:txBody>
          <a:bodyPr/>
          <a:lstStyle/>
          <a:p>
            <a:r>
              <a:rPr lang="tr-TR" dirty="0" smtClean="0"/>
              <a:t>Ailenin özellikleri ve beklentileri</a:t>
            </a:r>
          </a:p>
          <a:p>
            <a:r>
              <a:rPr lang="tr-TR" dirty="0" smtClean="0"/>
              <a:t>İçinde </a:t>
            </a:r>
            <a:r>
              <a:rPr lang="tr-TR" dirty="0"/>
              <a:t>yaşanılan kültürün mesleklere ve cinsiyete dayalı </a:t>
            </a:r>
            <a:r>
              <a:rPr lang="tr-TR" dirty="0" smtClean="0"/>
              <a:t>algılamaları</a:t>
            </a:r>
          </a:p>
          <a:p>
            <a:r>
              <a:rPr lang="tr-TR" dirty="0"/>
              <a:t>Politik, ekonomik, yasal ve sisteme ilişkin özellikler (ülkenin ekonomik yapısı, yasalar, eğitim ve sınav sistemleri, iş bulma olanakları vb.) </a:t>
            </a:r>
          </a:p>
          <a:p>
            <a:r>
              <a:rPr lang="tr-TR" dirty="0"/>
              <a:t>Şans (sağlık koşulları, doğal olaylar, beklenmeyen durumlar vb.) </a:t>
            </a:r>
            <a:endParaRPr lang="tr-TR" dirty="0" smtClean="0"/>
          </a:p>
          <a:p>
            <a:endParaRPr lang="tr-TR" dirty="0"/>
          </a:p>
        </p:txBody>
      </p:sp>
    </p:spTree>
    <p:extLst>
      <p:ext uri="{BB962C8B-B14F-4D97-AF65-F5344CB8AC3E}">
        <p14:creationId xmlns:p14="http://schemas.microsoft.com/office/powerpoint/2010/main" val="17066286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5" name="İçerik Yer Tutucusu 4"/>
          <p:cNvSpPr>
            <a:spLocks noGrp="1"/>
          </p:cNvSpPr>
          <p:nvPr>
            <p:ph idx="1"/>
          </p:nvPr>
        </p:nvSpPr>
        <p:spPr>
          <a:xfrm>
            <a:off x="457200" y="4293096"/>
            <a:ext cx="8229600" cy="1833067"/>
          </a:xfrm>
        </p:spPr>
        <p:txBody>
          <a:bodyPr/>
          <a:lstStyle/>
          <a:p>
            <a:r>
              <a:rPr lang="tr-TR" b="1" dirty="0" smtClean="0"/>
              <a:t>Kimlerden /Nerelerden faydalanabiliriz? </a:t>
            </a:r>
          </a:p>
          <a:p>
            <a:r>
              <a:rPr lang="tr-TR" dirty="0" smtClean="0"/>
              <a:t>Öğretmenler, Rehber öğretmenler, anne baba, tanıdıklar, arkadaşlarımızdan, İŞKUR Mesleki Bilgi Merkezleri…</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260648"/>
            <a:ext cx="7632848" cy="33136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979291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Unutmayın!</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556792"/>
            <a:ext cx="8424936" cy="439248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3" name="İçerik Yer Tutucusu 2"/>
          <p:cNvSpPr>
            <a:spLocks noGrp="1"/>
          </p:cNvSpPr>
          <p:nvPr>
            <p:ph idx="1"/>
          </p:nvPr>
        </p:nvSpPr>
        <p:spPr/>
        <p:txBody>
          <a:bodyPr>
            <a:normAutofit/>
          </a:bodyPr>
          <a:lstStyle/>
          <a:p>
            <a:pPr marL="0" indent="0" algn="ctr">
              <a:buNone/>
            </a:pPr>
            <a:r>
              <a:rPr lang="tr-TR" sz="5400" i="1" dirty="0" smtClean="0"/>
              <a:t>‘Hedefi olmayan gemiye hiçbir rüzgar yardım edemez.’</a:t>
            </a:r>
            <a:endParaRPr lang="tr-TR" sz="5400" i="1" dirty="0"/>
          </a:p>
        </p:txBody>
      </p:sp>
    </p:spTree>
    <p:extLst>
      <p:ext uri="{BB962C8B-B14F-4D97-AF65-F5344CB8AC3E}">
        <p14:creationId xmlns:p14="http://schemas.microsoft.com/office/powerpoint/2010/main" val="24546452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hlinkClick r:id="rId2"/>
              </a:rPr>
              <a:t>http://</a:t>
            </a:r>
            <a:r>
              <a:rPr lang="tr-TR" dirty="0" smtClean="0">
                <a:hlinkClick r:id="rId2"/>
              </a:rPr>
              <a:t>mebk12.meb.gov.tr/meb_iys_dosyalar/05/01/970069/dosyalar/2013_09/24023507_meslekseimi.pdf</a:t>
            </a:r>
            <a:endParaRPr lang="tr-TR" dirty="0" smtClean="0"/>
          </a:p>
          <a:p>
            <a:r>
              <a:rPr lang="tr-TR" dirty="0">
                <a:hlinkClick r:id="rId3"/>
              </a:rPr>
              <a:t>http://</a:t>
            </a:r>
            <a:r>
              <a:rPr lang="tr-TR" dirty="0" smtClean="0">
                <a:hlinkClick r:id="rId3"/>
              </a:rPr>
              <a:t>e-ogrenme.iskur.gov.tr/oyscontent/Courses/Course162/e-ogrenme.swf</a:t>
            </a:r>
            <a:endParaRPr lang="tr-TR" dirty="0" smtClean="0"/>
          </a:p>
          <a:p>
            <a:endParaRPr lang="tr-TR" dirty="0"/>
          </a:p>
        </p:txBody>
      </p:sp>
    </p:spTree>
    <p:extLst>
      <p:ext uri="{BB962C8B-B14F-4D97-AF65-F5344CB8AC3E}">
        <p14:creationId xmlns:p14="http://schemas.microsoft.com/office/powerpoint/2010/main" val="36497386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Meslek Nedir?</a:t>
            </a:r>
            <a:endParaRPr lang="tr-TR" dirty="0"/>
          </a:p>
        </p:txBody>
      </p:sp>
      <p:sp>
        <p:nvSpPr>
          <p:cNvPr id="3" name="İçerik Yer Tutucusu 2"/>
          <p:cNvSpPr>
            <a:spLocks noGrp="1"/>
          </p:cNvSpPr>
          <p:nvPr>
            <p:ph idx="1"/>
          </p:nvPr>
        </p:nvSpPr>
        <p:spPr>
          <a:xfrm>
            <a:off x="457200" y="1844824"/>
            <a:ext cx="4258816" cy="4680520"/>
          </a:xfrm>
        </p:spPr>
        <p:txBody>
          <a:bodyPr>
            <a:normAutofit/>
          </a:bodyPr>
          <a:lstStyle/>
          <a:p>
            <a:r>
              <a:rPr lang="tr-TR" sz="3200" dirty="0" smtClean="0"/>
              <a:t>Kişilerin belli bir eğitimle edindikleri ve hayatlarını kazanmak için sürdürdükleri düzenli ve kurallı faaliyetler bütünüdür.</a:t>
            </a:r>
          </a:p>
        </p:txBody>
      </p:sp>
      <p:pic>
        <p:nvPicPr>
          <p:cNvPr id="2051" name="Picture 3" descr="C:\Program Files (x86)\Microsoft Office\MEDIA\CAGCAT10\j02919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6370" y="1988840"/>
            <a:ext cx="2232248" cy="21602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Program Files (x86)\Microsoft Office\MEDIA\CAGCAT10\j03012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1738" y="542672"/>
            <a:ext cx="2297766" cy="206950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4509120"/>
            <a:ext cx="2520280" cy="177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259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nedir?</a:t>
            </a:r>
            <a:endParaRPr lang="tr-TR" dirty="0"/>
          </a:p>
        </p:txBody>
      </p:sp>
      <p:sp>
        <p:nvSpPr>
          <p:cNvPr id="3" name="İçerik Yer Tutucusu 2"/>
          <p:cNvSpPr>
            <a:spLocks noGrp="1"/>
          </p:cNvSpPr>
          <p:nvPr>
            <p:ph idx="1"/>
          </p:nvPr>
        </p:nvSpPr>
        <p:spPr>
          <a:xfrm>
            <a:off x="611560" y="1700808"/>
            <a:ext cx="7992888" cy="4525963"/>
          </a:xfrm>
        </p:spPr>
        <p:txBody>
          <a:bodyPr>
            <a:normAutofit/>
          </a:bodyPr>
          <a:lstStyle/>
          <a:p>
            <a:r>
              <a:rPr lang="tr-TR" sz="2800" dirty="0" smtClean="0"/>
              <a:t>Belli bir iş yerinde sürdürülen benzer etkinlikler bütünüdür.</a:t>
            </a:r>
          </a:p>
          <a:p>
            <a:endParaRPr lang="tr-TR" sz="2800" dirty="0" smtClean="0"/>
          </a:p>
          <a:p>
            <a:r>
              <a:rPr lang="tr-TR" sz="2800" dirty="0" smtClean="0"/>
              <a:t>Mesleki bilgi ve becerilerin uygulamaya konulmasıdır.</a:t>
            </a:r>
          </a:p>
          <a:p>
            <a:endParaRPr lang="tr-TR" sz="2800" dirty="0"/>
          </a:p>
          <a:p>
            <a:r>
              <a:rPr lang="tr-TR" sz="2800" dirty="0"/>
              <a:t>İş ve meslek birbiri ile çok ilintili ve sıkça karıştırılan kavramlardır. Bir kimsenin mesleği olabilir ancak işi olmayabilir. </a:t>
            </a:r>
          </a:p>
        </p:txBody>
      </p:sp>
    </p:spTree>
    <p:extLst>
      <p:ext uri="{BB962C8B-B14F-4D97-AF65-F5344CB8AC3E}">
        <p14:creationId xmlns:p14="http://schemas.microsoft.com/office/powerpoint/2010/main" val="17268951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800" i="1" dirty="0" smtClean="0">
                <a:effectLst>
                  <a:outerShdw blurRad="38100" dist="38100" dir="2700000" algn="tl">
                    <a:srgbClr val="000000">
                      <a:alpha val="43137"/>
                    </a:srgbClr>
                  </a:outerShdw>
                </a:effectLst>
              </a:rPr>
              <a:t>‘Hayatımızın kırk yılı aşkın bir bölümünün işte geçtiğini biliyorsunuz değil mi ?’</a:t>
            </a:r>
            <a:endParaRPr lang="tr-TR" sz="4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88214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498178"/>
          </a:xfrm>
        </p:spPr>
        <p:txBody>
          <a:bodyPr>
            <a:normAutofit/>
          </a:bodyPr>
          <a:lstStyle/>
          <a:p>
            <a:r>
              <a:rPr lang="tr-TR" dirty="0" smtClean="0"/>
              <a:t>Seçtiğimiz Meslek Yaşamımızda Neleri Etkiler?</a:t>
            </a:r>
            <a:endParaRPr lang="tr-TR" dirty="0"/>
          </a:p>
        </p:txBody>
      </p:sp>
      <p:sp>
        <p:nvSpPr>
          <p:cNvPr id="3" name="İçerik Yer Tutucusu 2"/>
          <p:cNvSpPr>
            <a:spLocks noGrp="1"/>
          </p:cNvSpPr>
          <p:nvPr>
            <p:ph idx="1"/>
          </p:nvPr>
        </p:nvSpPr>
        <p:spPr>
          <a:xfrm>
            <a:off x="457200" y="1916832"/>
            <a:ext cx="8229600" cy="4209331"/>
          </a:xfrm>
        </p:spPr>
        <p:txBody>
          <a:bodyPr>
            <a:normAutofit/>
          </a:bodyPr>
          <a:lstStyle/>
          <a:p>
            <a:r>
              <a:rPr lang="tr-TR" sz="3200" dirty="0"/>
              <a:t>►Gelir düzeyi </a:t>
            </a:r>
            <a:endParaRPr lang="tr-TR" sz="3200" dirty="0" smtClean="0"/>
          </a:p>
          <a:p>
            <a:r>
              <a:rPr lang="tr-TR" sz="3200" dirty="0" smtClean="0"/>
              <a:t>►</a:t>
            </a:r>
            <a:r>
              <a:rPr lang="tr-TR" sz="3200" dirty="0"/>
              <a:t>Sosyal </a:t>
            </a:r>
            <a:r>
              <a:rPr lang="tr-TR" sz="3200" dirty="0" smtClean="0"/>
              <a:t>statü</a:t>
            </a:r>
          </a:p>
          <a:p>
            <a:r>
              <a:rPr lang="tr-TR" sz="3200" dirty="0" smtClean="0"/>
              <a:t>►</a:t>
            </a:r>
            <a:r>
              <a:rPr lang="tr-TR" sz="3200" dirty="0"/>
              <a:t>Özel yaşam ve sosyal ilişkiler </a:t>
            </a:r>
            <a:endParaRPr lang="tr-TR" sz="3200" dirty="0" smtClean="0"/>
          </a:p>
          <a:p>
            <a:r>
              <a:rPr lang="tr-TR" sz="3200" dirty="0" smtClean="0"/>
              <a:t>►</a:t>
            </a:r>
            <a:r>
              <a:rPr lang="tr-TR" sz="3200" dirty="0"/>
              <a:t>Zamanı kullanma biçimi </a:t>
            </a:r>
            <a:endParaRPr lang="tr-TR" sz="3200" dirty="0" smtClean="0"/>
          </a:p>
          <a:p>
            <a:r>
              <a:rPr lang="tr-TR" sz="3200" dirty="0" smtClean="0"/>
              <a:t>►</a:t>
            </a:r>
            <a:r>
              <a:rPr lang="tr-TR" sz="3200" dirty="0"/>
              <a:t>Kendimizi ifade etme, gerçekleştirme fırsatı </a:t>
            </a:r>
          </a:p>
        </p:txBody>
      </p:sp>
    </p:spTree>
    <p:extLst>
      <p:ext uri="{BB962C8B-B14F-4D97-AF65-F5344CB8AC3E}">
        <p14:creationId xmlns:p14="http://schemas.microsoft.com/office/powerpoint/2010/main" val="19969561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Yanlış Meslek Seçimi…</a:t>
            </a:r>
            <a:endParaRPr lang="tr-TR" dirty="0"/>
          </a:p>
        </p:txBody>
      </p:sp>
      <p:sp>
        <p:nvSpPr>
          <p:cNvPr id="3" name="İçerik Yer Tutucusu 2"/>
          <p:cNvSpPr>
            <a:spLocks noGrp="1"/>
          </p:cNvSpPr>
          <p:nvPr>
            <p:ph idx="1"/>
          </p:nvPr>
        </p:nvSpPr>
        <p:spPr>
          <a:xfrm>
            <a:off x="4427984" y="1600200"/>
            <a:ext cx="4258816" cy="4525963"/>
          </a:xfrm>
        </p:spPr>
        <p:txBody>
          <a:bodyPr>
            <a:normAutofit lnSpcReduction="10000"/>
          </a:bodyPr>
          <a:lstStyle/>
          <a:p>
            <a:r>
              <a:rPr lang="tr-TR" sz="2800" dirty="0" smtClean="0"/>
              <a:t>İşinden memnun olmama </a:t>
            </a:r>
          </a:p>
          <a:p>
            <a:r>
              <a:rPr lang="tr-TR" sz="2800" dirty="0" smtClean="0"/>
              <a:t>İsteksiz Çalışma </a:t>
            </a:r>
          </a:p>
          <a:p>
            <a:r>
              <a:rPr lang="tr-TR" sz="2800" dirty="0" smtClean="0"/>
              <a:t>Sık sık iş değiştirme</a:t>
            </a:r>
          </a:p>
          <a:p>
            <a:r>
              <a:rPr lang="tr-TR" sz="2800" dirty="0" smtClean="0"/>
              <a:t>Verim düşüklüğü</a:t>
            </a:r>
          </a:p>
          <a:p>
            <a:r>
              <a:rPr lang="tr-TR" sz="2800" dirty="0" smtClean="0"/>
              <a:t>Mesleki yenilikleri takip edememe</a:t>
            </a:r>
          </a:p>
          <a:p>
            <a:r>
              <a:rPr lang="tr-TR" sz="2800" dirty="0" smtClean="0"/>
              <a:t>İş yerinde ekonomik zarar yol açma</a:t>
            </a:r>
          </a:p>
          <a:p>
            <a:r>
              <a:rPr lang="tr-TR" sz="2800" dirty="0" smtClean="0"/>
              <a:t>Özel hayata olumsuz yansıma </a:t>
            </a:r>
            <a:endParaRPr lang="tr-TR" sz="28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556792"/>
            <a:ext cx="3816424" cy="44644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437131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Öyleyse Mesleğimi </a:t>
            </a:r>
            <a:r>
              <a:rPr lang="tr-TR" u="sng" dirty="0" smtClean="0"/>
              <a:t>NASIL</a:t>
            </a:r>
            <a:r>
              <a:rPr lang="tr-TR" dirty="0" smtClean="0"/>
              <a:t> Seçmeliyim?</a:t>
            </a:r>
            <a:endParaRPr lang="tr-TR" dirty="0"/>
          </a:p>
        </p:txBody>
      </p:sp>
      <p:sp>
        <p:nvSpPr>
          <p:cNvPr id="3" name="İçerik Yer Tutucusu 2"/>
          <p:cNvSpPr>
            <a:spLocks noGrp="1"/>
          </p:cNvSpPr>
          <p:nvPr>
            <p:ph idx="1"/>
          </p:nvPr>
        </p:nvSpPr>
        <p:spPr/>
        <p:txBody>
          <a:bodyPr>
            <a:normAutofit/>
          </a:bodyPr>
          <a:lstStyle/>
          <a:p>
            <a:r>
              <a:rPr lang="tr-TR" sz="2800" dirty="0" smtClean="0"/>
              <a:t>Kendimi tanımalıyım.</a:t>
            </a:r>
          </a:p>
          <a:p>
            <a:r>
              <a:rPr lang="tr-TR" sz="2800" dirty="0" smtClean="0"/>
              <a:t>Meslekleri tanımalıyım.</a:t>
            </a:r>
          </a:p>
          <a:p>
            <a:r>
              <a:rPr lang="tr-TR" sz="2800" dirty="0" smtClean="0"/>
              <a:t>Kendi özelliklerimle örtüşen mesleği seçtikten sonra ‘Nerelerde eğitim alabilirim?’ araştırmalıyım.</a:t>
            </a:r>
          </a:p>
          <a:p>
            <a:r>
              <a:rPr lang="tr-TR" sz="2800" dirty="0" smtClean="0"/>
              <a:t>Bir plan oluşturmalıyım.</a:t>
            </a:r>
            <a:endParaRPr lang="tr-TR" sz="2800" dirty="0"/>
          </a:p>
        </p:txBody>
      </p:sp>
    </p:spTree>
    <p:extLst>
      <p:ext uri="{BB962C8B-B14F-4D97-AF65-F5344CB8AC3E}">
        <p14:creationId xmlns:p14="http://schemas.microsoft.com/office/powerpoint/2010/main" val="12438930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Kendimizi tanırken…</a:t>
            </a:r>
            <a:endParaRPr lang="tr-TR" dirty="0"/>
          </a:p>
        </p:txBody>
      </p:sp>
      <p:sp>
        <p:nvSpPr>
          <p:cNvPr id="3" name="İçerik Yer Tutucusu 2"/>
          <p:cNvSpPr>
            <a:spLocks noGrp="1"/>
          </p:cNvSpPr>
          <p:nvPr>
            <p:ph idx="1"/>
          </p:nvPr>
        </p:nvSpPr>
        <p:spPr/>
        <p:txBody>
          <a:bodyPr>
            <a:normAutofit/>
          </a:bodyPr>
          <a:lstStyle/>
          <a:p>
            <a:r>
              <a:rPr lang="tr-TR" sz="2800" b="1" u="sng" dirty="0" smtClean="0"/>
              <a:t>Yetenekler</a:t>
            </a:r>
          </a:p>
          <a:p>
            <a:r>
              <a:rPr lang="tr-TR" dirty="0"/>
              <a:t>Yetenek; öğrenme gücü, belli bir eğitimden yararlanabilme gücü olarak tanımlanabilir</a:t>
            </a:r>
            <a:r>
              <a:rPr lang="tr-TR" dirty="0" smtClean="0"/>
              <a:t>.</a:t>
            </a:r>
          </a:p>
          <a:p>
            <a:r>
              <a:rPr lang="tr-TR" dirty="0" smtClean="0"/>
              <a:t> </a:t>
            </a:r>
            <a:r>
              <a:rPr lang="tr-TR" dirty="0"/>
              <a:t>Yetenek, kalıtımla getirilen gizilgücün, eğitimden ve çevre etkisi ile geliştirilmiş kısmını ifade eder. </a:t>
            </a:r>
            <a:endParaRPr lang="tr-TR" dirty="0" smtClean="0"/>
          </a:p>
          <a:p>
            <a:r>
              <a:rPr lang="tr-TR" dirty="0" smtClean="0"/>
              <a:t>Yapılan </a:t>
            </a:r>
            <a:r>
              <a:rPr lang="tr-TR" dirty="0"/>
              <a:t>işlerin karmaşıklık düzeyi arttıkça gerektirdiği yetenek düzeyi de artar. Örneğin, ilkokulda başarılı olabilmek için orta düzeyde bir genel akademik yetenek yeterli olabilirken, ortaokulda ya da lisede başarılı olabilmek için daha üst düzeyde yetenek gereklidir.</a:t>
            </a:r>
          </a:p>
          <a:p>
            <a:pPr marL="0" indent="0">
              <a:buNone/>
            </a:pPr>
            <a:endParaRPr lang="tr-TR" dirty="0"/>
          </a:p>
          <a:p>
            <a:endParaRPr lang="tr-TR" dirty="0"/>
          </a:p>
        </p:txBody>
      </p:sp>
    </p:spTree>
    <p:extLst>
      <p:ext uri="{BB962C8B-B14F-4D97-AF65-F5344CB8AC3E}">
        <p14:creationId xmlns:p14="http://schemas.microsoft.com/office/powerpoint/2010/main" val="23218571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0"/>
            <a:ext cx="7931224" cy="4525963"/>
          </a:xfrm>
        </p:spPr>
        <p:txBody>
          <a:bodyPr/>
          <a:lstStyle/>
          <a:p>
            <a:r>
              <a:rPr lang="tr-TR" dirty="0"/>
              <a:t>Çalışma hayatında </a:t>
            </a:r>
            <a:r>
              <a:rPr lang="tr-TR" dirty="0" smtClean="0"/>
              <a:t>çeşitli yetenekleri farklı </a:t>
            </a:r>
            <a:r>
              <a:rPr lang="tr-TR" dirty="0"/>
              <a:t>düzeylerde gerektiren pek çok meslek vardır. Bir kimse bir meslek ya da onu hazırlayan bir eğitim programını seçerken hangi yetenek türüne ne derece sahip olduğunu düşünmeli ve en çok sahip olduğu yeteneğini kullanabileceği çalışma alanını araştırmalıdır.</a:t>
            </a:r>
          </a:p>
        </p:txBody>
      </p:sp>
    </p:spTree>
    <p:extLst>
      <p:ext uri="{BB962C8B-B14F-4D97-AF65-F5344CB8AC3E}">
        <p14:creationId xmlns:p14="http://schemas.microsoft.com/office/powerpoint/2010/main" val="40403651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asır">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128</TotalTime>
  <Words>558</Words>
  <Application>Microsoft Office PowerPoint</Application>
  <PresentationFormat>Ekran Gösterisi (4:3)</PresentationFormat>
  <Paragraphs>90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Hasır</vt:lpstr>
      <vt:lpstr>MESLEĞİMİ NASIL SEÇMELİYİM?</vt:lpstr>
      <vt:lpstr>Meslek Nedir?</vt:lpstr>
      <vt:lpstr>İş nedir?</vt:lpstr>
      <vt:lpstr>PowerPoint Sunusu</vt:lpstr>
      <vt:lpstr>Seçtiğimiz Meslek Yaşamımızda Neleri Etkiler?</vt:lpstr>
      <vt:lpstr>Yanlış Meslek Seçimi…</vt:lpstr>
      <vt:lpstr>Öyleyse Mesleğimi NASIL Seçmeliyim?</vt:lpstr>
      <vt:lpstr>Kendimizi tanırken…</vt:lpstr>
      <vt:lpstr>PowerPoint Sunusu</vt:lpstr>
      <vt:lpstr>Howerd Gardner’ın Çoklu Zeka Kuramı</vt:lpstr>
      <vt:lpstr> </vt:lpstr>
      <vt:lpstr>PowerPoint Sunusu</vt:lpstr>
      <vt:lpstr>PowerPoint Sunusu</vt:lpstr>
      <vt:lpstr>Başlıca Değer Alanları</vt:lpstr>
      <vt:lpstr>Meslekleri Tanırken…</vt:lpstr>
      <vt:lpstr>Meslek seçimi yapılırken bireyi etkileyen diğer faktörler…</vt:lpstr>
      <vt:lpstr>PowerPoint Sunusu</vt:lpstr>
      <vt:lpstr>Unutmayın!</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Gamze</dc:creator>
  <cp:lastModifiedBy>casper</cp:lastModifiedBy>
  <cp:revision>17</cp:revision>
  <dcterms:created xsi:type="dcterms:W3CDTF">2015-03-19T17:07:09Z</dcterms:created>
  <dcterms:modified xsi:type="dcterms:W3CDTF">2018-10-26T16:56:28Z</dcterms:modified>
</cp:coreProperties>
</file>